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3" r:id="rId3"/>
    <p:sldMasterId id="2147483676" r:id="rId4"/>
    <p:sldMasterId id="2147483679" r:id="rId5"/>
    <p:sldMasterId id="2147483684" r:id="rId6"/>
    <p:sldMasterId id="2147483688" r:id="rId7"/>
    <p:sldMasterId id="2147483692" r:id="rId8"/>
    <p:sldMasterId id="2147483695" r:id="rId9"/>
    <p:sldMasterId id="2147483698" r:id="rId10"/>
    <p:sldMasterId id="2147483702" r:id="rId11"/>
  </p:sldMasterIdLst>
  <p:sldIdLst>
    <p:sldId id="268" r:id="rId12"/>
    <p:sldId id="271" r:id="rId13"/>
    <p:sldId id="270" r:id="rId14"/>
    <p:sldId id="269" r:id="rId15"/>
    <p:sldId id="272" r:id="rId16"/>
    <p:sldId id="273" r:id="rId17"/>
    <p:sldId id="256" r:id="rId18"/>
    <p:sldId id="274" r:id="rId19"/>
    <p:sldId id="257" r:id="rId20"/>
    <p:sldId id="267" r:id="rId21"/>
    <p:sldId id="276" r:id="rId22"/>
    <p:sldId id="260" r:id="rId23"/>
    <p:sldId id="275" r:id="rId24"/>
    <p:sldId id="259" r:id="rId25"/>
    <p:sldId id="261" r:id="rId26"/>
    <p:sldId id="263" r:id="rId27"/>
    <p:sldId id="262" r:id="rId28"/>
    <p:sldId id="279" r:id="rId29"/>
    <p:sldId id="265" r:id="rId30"/>
    <p:sldId id="264" r:id="rId31"/>
    <p:sldId id="280" r:id="rId32"/>
    <p:sldId id="281" r:id="rId33"/>
    <p:sldId id="27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6/7/16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F0159B6C-2AF7-425B-9BCD-D796866D1E54}" type="datetimeFigureOut">
              <a:rPr lang="en-US"/>
              <a:pPr>
                <a:defRPr/>
              </a:pPr>
              <a:t>6/7/16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40A53052-49E6-4444-8CC0-DB2B9B13B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964781"/>
            <a:ext cx="6400354" cy="1674316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8"/>
            <a:ext cx="8251031" cy="162631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354" y="2494732"/>
            <a:ext cx="7773293" cy="1470049"/>
          </a:xfrm>
        </p:spPr>
        <p:txBody>
          <a:bodyPr anchor="b"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4071938"/>
            <a:ext cx="6400354" cy="1567160"/>
          </a:xfrm>
          <a:prstGeom prst="rect">
            <a:avLst/>
          </a:prstGeom>
        </p:spPr>
        <p:txBody>
          <a:bodyPr vert="horz" lIns="64270" tIns="32135" rIns="64270" bIns="32135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485" y="2786069"/>
            <a:ext cx="8251031" cy="1626319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6"/>
            <a:ext cx="7715250" cy="1752451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6"/>
            <a:ext cx="7715250" cy="1752451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7" tIns="32133" rIns="64267" bIns="32133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7" tIns="32133" rIns="64267" bIns="32133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/>
              <a:pPr>
                <a:defRPr/>
              </a:pPr>
              <a:t>6/7/16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0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4" tIns="32132" rIns="64264" bIns="32132" anchor="b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7"/>
            <a:ext cx="7715250" cy="1752451"/>
          </a:xfrm>
          <a:prstGeom prst="rect">
            <a:avLst/>
          </a:prstGeom>
        </p:spPr>
        <p:txBody>
          <a:bodyPr vert="horz" lIns="64264" tIns="32132" rIns="64264" bIns="32132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4" tIns="32132" rIns="64264" bIns="32132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64" tIns="32132" rIns="64264" bIns="32132" anchor="b"/>
          <a:lstStyle>
            <a:lvl1pPr algn="l">
              <a:defRPr sz="4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64" tIns="32132" rIns="64264" bIns="32132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64" tIns="32132" rIns="64264" bIns="32132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64" tIns="32132" rIns="64264" bIns="32132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61" tIns="32130" rIns="64261" bIns="32130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8"/>
            <a:ext cx="7715250" cy="1752451"/>
          </a:xfrm>
          <a:prstGeom prst="rect">
            <a:avLst/>
          </a:prstGeom>
        </p:spPr>
        <p:txBody>
          <a:bodyPr vert="horz" lIns="64261" tIns="32130" rIns="64261" bIns="32130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61" tIns="32130" rIns="64261" bIns="32130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61" tIns="32130" rIns="64261" bIns="32130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61" tIns="32130" rIns="64261" bIns="32130" anchor="t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61" tIns="32130" rIns="64261" bIns="3213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09" y="322596"/>
            <a:ext cx="3883298" cy="1986855"/>
          </a:xfrm>
          <a:prstGeom prst="rect">
            <a:avLst/>
          </a:prstGeom>
        </p:spPr>
        <p:txBody>
          <a:bodyPr lIns="64258" tIns="32128" rIns="64258" bIns="32128"/>
          <a:lstStyle>
            <a:lvl1pPr algn="l">
              <a:defRPr sz="34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09" y="1401963"/>
            <a:ext cx="3883298" cy="4505027"/>
          </a:xfrm>
          <a:prstGeom prst="rect">
            <a:avLst/>
          </a:prstGeom>
        </p:spPr>
        <p:txBody>
          <a:bodyPr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4786313" y="321469"/>
            <a:ext cx="3857625" cy="5572125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809" y="322586"/>
            <a:ext cx="3883298" cy="5571008"/>
          </a:xfrm>
          <a:prstGeom prst="rect">
            <a:avLst/>
          </a:prstGeom>
        </p:spPr>
        <p:txBody>
          <a:bodyPr lIns="64258" tIns="32128" rIns="64258" bIns="32128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4786313" y="321469"/>
            <a:ext cx="3857625" cy="5572125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626" y="2839641"/>
            <a:ext cx="7715250" cy="482203"/>
          </a:xfrm>
          <a:prstGeom prst="rect">
            <a:avLst/>
          </a:prstGeom>
        </p:spPr>
        <p:txBody>
          <a:bodyPr vert="horz" lIns="64255" tIns="32126" rIns="64255" bIns="32126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0995" y="312539"/>
            <a:ext cx="7715250" cy="880824"/>
          </a:xfrm>
          <a:prstGeom prst="rect">
            <a:avLst/>
          </a:prstGeom>
        </p:spPr>
        <p:txBody>
          <a:bodyPr lIns="64255" tIns="32126" rIns="64255" bIns="32126"/>
          <a:lstStyle>
            <a:lvl1pPr algn="l">
              <a:defRPr sz="4200" b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6484" y="1285886"/>
            <a:ext cx="7715250" cy="1071563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484" y="3429011"/>
            <a:ext cx="7715250" cy="1071563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007" y="312540"/>
            <a:ext cx="7552283" cy="598288"/>
          </a:xfrm>
          <a:prstGeom prst="rect">
            <a:avLst/>
          </a:prstGeom>
        </p:spPr>
        <p:txBody>
          <a:bodyPr lIns="64255" tIns="32126" rIns="64255" bIns="32126"/>
          <a:lstStyle>
            <a:lvl1pPr algn="l">
              <a:defRPr sz="3400" b="0">
                <a:solidFill>
                  <a:srgbClr val="53585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2786063"/>
            <a:ext cx="8228707" cy="2964656"/>
          </a:xfrm>
          <a:prstGeom prst="rect">
            <a:avLst/>
          </a:prstGeom>
        </p:spPr>
        <p:txBody>
          <a:bodyPr vert="horz" lIns="64255" tIns="32126" rIns="64255" bIns="32126"/>
          <a:lstStyle>
            <a:lvl1pPr>
              <a:defRPr sz="17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7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647" y="1017984"/>
            <a:ext cx="8228707" cy="2964656"/>
          </a:xfrm>
          <a:prstGeom prst="rect">
            <a:avLst/>
          </a:prstGeom>
        </p:spPr>
        <p:txBody>
          <a:bodyPr vert="horz" lIns="64255" tIns="32126" rIns="64255" bIns="321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/>
          <a:lstStyle>
            <a:lvl1pPr algn="ctr"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2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_in_co_4x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" y="7"/>
            <a:ext cx="9161859" cy="6871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195525"/>
            <a:ext cx="2893219" cy="5017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 bwMode="auto">
          <a:xfrm>
            <a:off x="767965" y="1875246"/>
            <a:ext cx="1071563" cy="1071563"/>
          </a:xfrm>
          <a:prstGeom prst="rect">
            <a:avLst/>
          </a:prstGeom>
          <a:solidFill>
            <a:srgbClr val="14943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 dirty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714376" y="1500193"/>
            <a:ext cx="2946797" cy="341876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dirty="0" err="1" smtClean="0"/>
              <a:t>brandCOLORADO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67961" y="321481"/>
            <a:ext cx="5357813" cy="660037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sz="3900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3900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160996" y="1875246"/>
            <a:ext cx="1071563" cy="1071563"/>
          </a:xfrm>
          <a:prstGeom prst="rect">
            <a:avLst/>
          </a:prstGeom>
          <a:solidFill>
            <a:srgbClr val="4A535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3554027" y="1875246"/>
            <a:ext cx="1071563" cy="1071563"/>
          </a:xfrm>
          <a:prstGeom prst="rect">
            <a:avLst/>
          </a:prstGeom>
          <a:solidFill>
            <a:srgbClr val="C7C9C9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4947059" y="1875246"/>
            <a:ext cx="1071563" cy="107156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A535D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767965" y="3214699"/>
            <a:ext cx="1071563" cy="1071563"/>
          </a:xfrm>
          <a:prstGeom prst="rect">
            <a:avLst/>
          </a:prstGeom>
          <a:solidFill>
            <a:srgbClr val="E95F1A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2160996" y="3214699"/>
            <a:ext cx="1071563" cy="1071563"/>
          </a:xfrm>
          <a:prstGeom prst="rect">
            <a:avLst/>
          </a:prstGeom>
          <a:solidFill>
            <a:srgbClr val="523F2D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554027" y="3214699"/>
            <a:ext cx="1071563" cy="1071563"/>
          </a:xfrm>
          <a:prstGeom prst="rect">
            <a:avLst/>
          </a:prstGeom>
          <a:solidFill>
            <a:srgbClr val="5EB7E3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714375" y="4875611"/>
            <a:ext cx="7822406" cy="1465303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You may also choose to use your department’s extended color palette in this presentation.</a:t>
            </a:r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When inserting lockups into keynote slide presentations, use </a:t>
            </a:r>
            <a:r>
              <a:rPr lang="en-US" sz="1300" dirty="0" err="1" smtClean="0"/>
              <a:t>png</a:t>
            </a:r>
            <a:r>
              <a:rPr lang="en-US" sz="1300" baseline="0" dirty="0" smtClean="0"/>
              <a:t> </a:t>
            </a:r>
            <a:r>
              <a:rPr lang="en-US" sz="1300" baseline="0" dirty="0" err="1" smtClean="0"/>
              <a:t>rgb</a:t>
            </a:r>
            <a:r>
              <a:rPr lang="en-US" sz="1300" baseline="0" dirty="0" smtClean="0"/>
              <a:t> </a:t>
            </a:r>
            <a:r>
              <a:rPr lang="en-US" sz="1300" baseline="0" smtClean="0"/>
              <a:t>300 medium </a:t>
            </a:r>
            <a:r>
              <a:rPr lang="en-US" sz="1300" baseline="0" dirty="0" smtClean="0"/>
              <a:t>file </a:t>
            </a:r>
            <a:r>
              <a:rPr lang="en-US" sz="1300" dirty="0" smtClean="0"/>
              <a:t>for the crispest result. You will need to scale this image down to the appropriate size. To preserve height-to-width ratio </a:t>
            </a:r>
            <a:r>
              <a:rPr lang="en-US" sz="1300" baseline="0" dirty="0" smtClean="0"/>
              <a:t>hold, “shift” while scaling.</a:t>
            </a: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822283" y="1500193"/>
            <a:ext cx="2035969" cy="618875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dirty="0" smtClean="0"/>
              <a:t>DOLA shield</a:t>
            </a:r>
            <a:r>
              <a:rPr lang="en-US" baseline="0" dirty="0" smtClean="0"/>
              <a:t> colors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6875871" y="1875246"/>
            <a:ext cx="1071563" cy="1071563"/>
          </a:xfrm>
          <a:prstGeom prst="rect">
            <a:avLst/>
          </a:prstGeom>
          <a:solidFill>
            <a:srgbClr val="3266B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6875871" y="3214699"/>
            <a:ext cx="1071563" cy="1071563"/>
          </a:xfrm>
          <a:prstGeom prst="rect">
            <a:avLst/>
          </a:prstGeom>
          <a:solidFill>
            <a:srgbClr val="F6323E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35693" tIns="35693" rIns="35693" bIns="35693" numCol="1" rtlCol="0" anchor="ctr" anchorCtr="0" compatLnSpc="1">
            <a:prstTxWarp prst="textNoShape">
              <a:avLst/>
            </a:prstTxWarp>
          </a:bodyPr>
          <a:lstStyle/>
          <a:p>
            <a:pPr marL="160631" marR="0" indent="0" algn="l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kern="1200" cap="none" normalizeH="0" baseline="0">
              <a:ln>
                <a:noFill/>
              </a:ln>
              <a:solidFill>
                <a:srgbClr val="5C6670"/>
              </a:solidFill>
              <a:effectLst/>
              <a:latin typeface="Trebuchet MS" pitchFamily="-100" charset="0"/>
              <a:ea typeface="Trebuchet MS" pitchFamily="-100" charset="0"/>
              <a:cs typeface="Trebuchet MS" pitchFamily="-100" charset="0"/>
              <a:sym typeface="Trebuchet MS" pitchFamily="-100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 bwMode="auto">
          <a:xfrm rot="5400000">
            <a:off x="5242286" y="3080742"/>
            <a:ext cx="2410457" cy="558"/>
          </a:xfrm>
          <a:prstGeom prst="line">
            <a:avLst/>
          </a:prstGeom>
          <a:solidFill>
            <a:srgbClr val="14943F"/>
          </a:solidFill>
          <a:ln w="12700" cap="flat" cmpd="sng" algn="ctr">
            <a:solidFill>
              <a:srgbClr val="C7C9C9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 userDrawn="1"/>
        </p:nvSpPr>
        <p:spPr>
          <a:xfrm>
            <a:off x="2160996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92/102/112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67965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0/149/58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3554027" y="2170880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208/210/211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767965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239/117/33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2160996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101/80/60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3554027" y="3510331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 userDrawn="1"/>
        </p:nvSpPr>
        <p:spPr>
          <a:xfrm>
            <a:off x="4947059" y="2170880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5C6670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255/255/255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6875871" y="2170889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64/124/202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6875871" y="3510342"/>
            <a:ext cx="1071563" cy="465029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246/50/62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767961" y="321481"/>
            <a:ext cx="5357813" cy="660037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r>
              <a:rPr lang="en-US" sz="3900" b="1" i="1" kern="1200" baseline="0" dirty="0" smtClean="0">
                <a:solidFill>
                  <a:srgbClr val="5C6670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rPr>
              <a:t>Using this template:</a:t>
            </a:r>
            <a:endParaRPr lang="en-US" sz="3900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714375" y="4875611"/>
            <a:ext cx="7822406" cy="1465303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You may also choose to use your department’s extended color palette in this presentation.</a:t>
            </a:r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When inserting lockups into keynote slide presentations, use </a:t>
            </a:r>
            <a:r>
              <a:rPr lang="en-US" sz="1300" dirty="0" err="1" smtClean="0"/>
              <a:t>png</a:t>
            </a:r>
            <a:r>
              <a:rPr lang="en-US" sz="1300" baseline="0" dirty="0" smtClean="0"/>
              <a:t> </a:t>
            </a:r>
            <a:r>
              <a:rPr lang="en-US" sz="1300" baseline="0" dirty="0" err="1" smtClean="0"/>
              <a:t>rgb</a:t>
            </a:r>
            <a:r>
              <a:rPr lang="en-US" sz="1300" baseline="0" dirty="0" smtClean="0"/>
              <a:t> </a:t>
            </a:r>
            <a:r>
              <a:rPr lang="en-US" sz="1300" baseline="0" smtClean="0"/>
              <a:t>300 medium </a:t>
            </a:r>
            <a:r>
              <a:rPr lang="en-US" sz="1300" baseline="0" dirty="0" smtClean="0"/>
              <a:t>file </a:t>
            </a:r>
            <a:r>
              <a:rPr lang="en-US" sz="1300" dirty="0" smtClean="0"/>
              <a:t>for the crispest result. You will need to scale this image down to the appropriate size. To preserve height-to-width ratio </a:t>
            </a:r>
            <a:r>
              <a:rPr lang="en-US" sz="1300" baseline="0" dirty="0" smtClean="0"/>
              <a:t>hold, “shift” while scaling.</a:t>
            </a: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endParaRPr lang="en-US" sz="1300" dirty="0" smtClean="0"/>
          </a:p>
          <a:p>
            <a:pPr marL="190748" indent="-190748">
              <a:buSzPct val="75000"/>
              <a:buFontTx/>
              <a:buChar char="•"/>
            </a:pPr>
            <a:r>
              <a:rPr lang="en-US" sz="1300" dirty="0" smtClean="0"/>
              <a:t>Reference the Colorado Brand Guidelines for more information.</a:t>
            </a:r>
            <a:endParaRPr lang="en-US" dirty="0"/>
          </a:p>
        </p:txBody>
      </p:sp>
      <p:sp>
        <p:nvSpPr>
          <p:cNvPr id="41" name="TextBox 40"/>
          <p:cNvSpPr txBox="1"/>
          <p:nvPr userDrawn="1"/>
        </p:nvSpPr>
        <p:spPr>
          <a:xfrm>
            <a:off x="3554027" y="3510331"/>
            <a:ext cx="1071563" cy="665042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marL="0" marR="0" indent="0" algn="ctr" defTabSz="41049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i="0" u="none" strike="noStrike" kern="1200" baseline="0" dirty="0" smtClean="0">
                <a:solidFill>
                  <a:srgbClr val="FFFFFF"/>
                </a:solidFill>
                <a:latin typeface="Trebuchet MS" pitchFamily="-106" charset="0"/>
                <a:ea typeface="Trebuchet MS" pitchFamily="-106" charset="0"/>
                <a:cs typeface="Trebuchet MS" pitchFamily="-106" charset="0"/>
                <a:sym typeface="Trebuchet MS" pitchFamily="-106" charset="0"/>
              </a:rPr>
              <a:t>RGB 110/196/232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 descr="M:\EDO Communications\DOLA Branding\DOLA Branding Team &amp; Process\Color Palettes &amp; Shields\DOLA-Palette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20" t="63537" r="11241" b="8877"/>
          <a:stretch/>
        </p:blipFill>
        <p:spPr bwMode="auto">
          <a:xfrm>
            <a:off x="2428875" y="998016"/>
            <a:ext cx="4232672" cy="38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732359" y="1116942"/>
            <a:ext cx="2035969" cy="341876"/>
          </a:xfrm>
          <a:prstGeom prst="rect">
            <a:avLst/>
          </a:prstGeom>
          <a:noFill/>
        </p:spPr>
        <p:txBody>
          <a:bodyPr wrap="square" lIns="64251" tIns="32125" rIns="64251" bIns="32125" rtlCol="0">
            <a:spAutoFit/>
          </a:bodyPr>
          <a:lstStyle/>
          <a:p>
            <a:pPr algn="ctr"/>
            <a:r>
              <a:rPr lang="en-US" dirty="0" smtClean="0"/>
              <a:t>DOLA palette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0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47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18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4200" b="0">
                <a:solidFill>
                  <a:srgbClr val="EF75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457130" indent="-457130">
              <a:spcBef>
                <a:spcPts val="1200"/>
              </a:spcBef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800" baseline="0">
                <a:solidFill>
                  <a:srgbClr val="53585F"/>
                </a:solidFill>
              </a:defRPr>
            </a:lvl1pPr>
            <a:lvl2pPr marL="617835" indent="-457130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400">
                <a:solidFill>
                  <a:srgbClr val="53585F"/>
                </a:solidFill>
              </a:defRPr>
            </a:lvl2pPr>
            <a:lvl3pPr marL="664255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000">
                <a:solidFill>
                  <a:srgbClr val="53585F"/>
                </a:solidFill>
              </a:defRPr>
            </a:lvl3pPr>
            <a:lvl4pPr marL="824960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800">
                <a:solidFill>
                  <a:srgbClr val="53585F"/>
                </a:solidFill>
              </a:defRPr>
            </a:lvl4pPr>
            <a:lvl5pPr marL="928522" indent="-285707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600"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28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eorgetow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8" t="1701" r="5241" b="1701"/>
          <a:stretch>
            <a:fillRect/>
          </a:stretch>
        </p:blipFill>
        <p:spPr bwMode="auto">
          <a:xfrm>
            <a:off x="455416" y="325936"/>
            <a:ext cx="3898925" cy="559333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4" name="Picture 2" descr="fall_in_co_4x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t="122" r="64" b="11899"/>
          <a:stretch>
            <a:fillRect/>
          </a:stretch>
        </p:blipFill>
        <p:spPr bwMode="auto">
          <a:xfrm>
            <a:off x="4796362" y="324821"/>
            <a:ext cx="3900041" cy="25773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5" name="Picture 3" descr="convention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0" b="7001"/>
          <a:stretch>
            <a:fillRect/>
          </a:stretch>
        </p:blipFill>
        <p:spPr bwMode="auto">
          <a:xfrm>
            <a:off x="4795245" y="3343053"/>
            <a:ext cx="3902273" cy="257621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421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  <a:prstGeom prst="rect">
            <a:avLst/>
          </a:prstGeom>
        </p:spPr>
        <p:txBody>
          <a:bodyPr lIns="91425" tIns="45713" rIns="91425" bIns="45713"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</p:spPr>
        <p:txBody>
          <a:bodyPr lIns="91425" tIns="45713" rIns="91425" bIns="45713"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3095DE33-CC7B-4FAF-96BE-4C7A316C8F40}" type="datetimeFigureOut">
              <a:rPr lang="en-US">
                <a:solidFill>
                  <a:srgbClr val="4A535D"/>
                </a:solidFill>
              </a:rPr>
              <a:pPr>
                <a:defRPr/>
              </a:pPr>
              <a:t>6/7/16</a:t>
            </a:fld>
            <a:endParaRPr lang="en-US">
              <a:solidFill>
                <a:srgbClr val="4A535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FCB89ACF-335E-46D8-8CF2-544DA2A7FE02}" type="slidenum">
              <a:rPr lang="en-US">
                <a:solidFill>
                  <a:srgbClr val="4A535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8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990600"/>
          </a:xfrm>
          <a:prstGeom prst="rect">
            <a:avLst/>
          </a:prstGeom>
        </p:spPr>
        <p:txBody>
          <a:bodyPr lIns="91425" tIns="45713" rIns="91425" bIns="457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3"/>
            <a:ext cx="28956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F0159B6C-2AF7-425B-9BCD-D796866D1E54}" type="datetimeFigureOut">
              <a:rPr lang="en-US">
                <a:solidFill>
                  <a:srgbClr val="4A535D"/>
                </a:solidFill>
              </a:rPr>
              <a:pPr>
                <a:defRPr/>
              </a:pPr>
              <a:t>6/7/16</a:t>
            </a:fld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3"/>
            <a:ext cx="4114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3"/>
            <a:ext cx="1066800" cy="328613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40A53052-49E6-4444-8CC0-DB2B9B13BD7F}" type="slidenum">
              <a:rPr lang="en-US">
                <a:solidFill>
                  <a:srgbClr val="4A535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2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7"/>
            <a:ext cx="2895600" cy="3286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>
                <a:solidFill>
                  <a:srgbClr val="4A535D"/>
                </a:solidFill>
              </a:rPr>
              <a:pPr>
                <a:defRPr/>
              </a:pPr>
              <a:t>6/7/16</a:t>
            </a:fld>
            <a:endParaRPr lang="en-US">
              <a:solidFill>
                <a:srgbClr val="4A535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9057"/>
            <a:ext cx="4114800" cy="3286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A535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9057"/>
            <a:ext cx="1066800" cy="3286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>
                <a:solidFill>
                  <a:srgbClr val="4A535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A53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B345BA-4BF9-FF44-A8FF-FF87AB0E9198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9C5353-E3DA-4047-BBEC-6706BFA4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B345BA-4BF9-FF44-A8FF-FF87AB0E9198}" type="datetimeFigureOut">
              <a:rPr lang="en-US" smtClean="0"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9C5353-E3DA-4047-BBEC-6706BFA4A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14375" y="1783706"/>
            <a:ext cx="7715250" cy="1470049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ctr">
              <a:defRPr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14375" y="3391052"/>
            <a:ext cx="7715250" cy="1752451"/>
          </a:xfrm>
          <a:prstGeom prst="rect">
            <a:avLst/>
          </a:prstGeom>
        </p:spPr>
        <p:txBody>
          <a:bodyPr vert="horz" lIns="64281" tIns="32140" rIns="64281" bIns="32140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4375" y="1232297"/>
            <a:ext cx="7715250" cy="442108"/>
          </a:xfrm>
          <a:prstGeom prst="rect">
            <a:avLst/>
          </a:prstGeom>
        </p:spPr>
        <p:txBody>
          <a:bodyPr vert="horz" lIns="64281" tIns="32140" rIns="64281" bIns="32140"/>
          <a:lstStyle>
            <a:lvl1pPr algn="ctr"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SECTION 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1017984"/>
            <a:ext cx="7715250" cy="1607344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4200" b="0">
                <a:solidFill>
                  <a:srgbClr val="5358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2732484"/>
            <a:ext cx="7715250" cy="3214688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small amount of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484" y="375048"/>
            <a:ext cx="7715250" cy="878681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4200" b="0">
                <a:solidFill>
                  <a:srgbClr val="EF75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339454"/>
            <a:ext cx="7715250" cy="4607719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457130" indent="-457130">
              <a:spcBef>
                <a:spcPts val="1200"/>
              </a:spcBef>
              <a:buClr>
                <a:schemeClr val="accent3"/>
              </a:buClr>
              <a:buSzPct val="105000"/>
              <a:buFont typeface="Arial" panose="020B0604020202020204" pitchFamily="34" charset="0"/>
              <a:buChar char="•"/>
              <a:defRPr sz="2800" baseline="0">
                <a:solidFill>
                  <a:srgbClr val="53585F"/>
                </a:solidFill>
              </a:defRPr>
            </a:lvl1pPr>
            <a:lvl2pPr marL="617835" indent="-457130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400">
                <a:solidFill>
                  <a:srgbClr val="53585F"/>
                </a:solidFill>
              </a:defRPr>
            </a:lvl2pPr>
            <a:lvl3pPr marL="664255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2000">
                <a:solidFill>
                  <a:srgbClr val="53585F"/>
                </a:solidFill>
              </a:defRPr>
            </a:lvl3pPr>
            <a:lvl4pPr marL="824960" indent="-342848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800">
                <a:solidFill>
                  <a:srgbClr val="53585F"/>
                </a:solidFill>
              </a:defRPr>
            </a:lvl4pPr>
            <a:lvl5pPr marL="928522" indent="-285707">
              <a:spcBef>
                <a:spcPts val="1200"/>
              </a:spcBef>
              <a:buClr>
                <a:schemeClr val="accent3"/>
              </a:buClr>
              <a:buSzPct val="100000"/>
              <a:buFont typeface="Trebuchet MS" panose="020B0603020202020204" pitchFamily="34" charset="0"/>
              <a:buChar char="◦"/>
              <a:defRPr sz="1600"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 for long amount of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eorgetow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8" t="1701" r="5241" b="1701"/>
          <a:stretch>
            <a:fillRect/>
          </a:stretch>
        </p:blipFill>
        <p:spPr bwMode="auto">
          <a:xfrm>
            <a:off x="455416" y="325936"/>
            <a:ext cx="3898925" cy="559333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4" name="Picture 2" descr="fall_in_co_4x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t="122" r="64" b="11899"/>
          <a:stretch>
            <a:fillRect/>
          </a:stretch>
        </p:blipFill>
        <p:spPr bwMode="auto">
          <a:xfrm>
            <a:off x="4796362" y="324821"/>
            <a:ext cx="3900041" cy="2577331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pic>
        <p:nvPicPr>
          <p:cNvPr id="5" name="Picture 3" descr="convention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50" b="7001"/>
          <a:stretch>
            <a:fillRect/>
          </a:stretch>
        </p:blipFill>
        <p:spPr bwMode="auto">
          <a:xfrm>
            <a:off x="4795245" y="3343053"/>
            <a:ext cx="3902273" cy="2576215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theme" Target="../theme/theme1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5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6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7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5C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3" y="6268644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defTabSz="410688" hangingPunct="0">
              <a:defRPr/>
            </a:pPr>
            <a:endParaRPr lang="en-US" sz="1500">
              <a:solidFill>
                <a:srgbClr val="FFFFFF"/>
              </a:solidFill>
              <a:latin typeface="Trebuchet MS" pitchFamily="-100" charset="0"/>
              <a:sym typeface="Trebuchet MS" pitchFamily="-1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6" y="6327033"/>
            <a:ext cx="2839640" cy="4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56" indent="-24105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04" indent="16070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07" indent="32140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11" indent="48211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16" indent="64281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275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552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826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105" algn="ctr" defTabSz="410520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59" indent="-240959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39" indent="160639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275" indent="321275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13" indent="481913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552" indent="642552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826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105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382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658" algn="l" defTabSz="410520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3" y="6268644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C667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4A535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56" indent="-24105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04" indent="16070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07" indent="32140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11" indent="48211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16" indent="64281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/>
          </p:cNvSpPr>
          <p:nvPr/>
        </p:nvSpPr>
        <p:spPr bwMode="auto">
          <a:xfrm>
            <a:off x="3" y="6268644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C667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407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816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224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631" algn="ctr" defTabSz="410688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56" indent="-24105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704" indent="16070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407" indent="32140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111" indent="48211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816" indent="642816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224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63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7041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447" algn="l" defTabSz="410688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730"/>
          <a:stretch>
            <a:fillRect/>
          </a:stretch>
        </p:blipFill>
        <p:spPr bwMode="auto">
          <a:xfrm>
            <a:off x="5" y="1"/>
            <a:ext cx="9161859" cy="5720880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4" y="0"/>
            <a:ext cx="9161859" cy="57339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732489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4" y="5723930"/>
            <a:ext cx="9161859" cy="11444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281" y="284634"/>
            <a:ext cx="2331765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_dola__dept_300_rgb.png"/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0" y="5999421"/>
            <a:ext cx="3406139" cy="5906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91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83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174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565" algn="ctr" defTabSz="410667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44" indent="-241044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96" indent="160696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91" indent="321391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86" indent="482086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83" indent="642783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174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565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959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348" algn="l" defTabSz="410667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446485" y="2732490"/>
            <a:ext cx="8251031" cy="1626319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5" y="5723935"/>
            <a:ext cx="9161859" cy="11463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3281" y="284634"/>
            <a:ext cx="2331765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dola__dept_300_rgb.png"/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31" y="5999422"/>
            <a:ext cx="3406139" cy="5906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74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50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124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500" algn="ctr" defTabSz="410646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32" indent="-241032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88" indent="160688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74" indent="321374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62" indent="482062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50" indent="64275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124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50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877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250" algn="l" defTabSz="410646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5C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6" y="6268647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96" y="6327033"/>
            <a:ext cx="2839640" cy="492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57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717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075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434" algn="ctr" defTabSz="410625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20" indent="-241020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79" indent="160679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57" indent="321357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38" indent="482038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717" indent="642717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075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434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794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151" algn="l" defTabSz="410625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7" y="6268648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853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3" tIns="35703" rIns="35703" bIns="35703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53C1D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41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84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4025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368" algn="ctr" defTabSz="410604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1008" indent="-241008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71" indent="16067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41" indent="32134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2013" indent="482013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84" indent="642684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4025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368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711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8052" algn="l" defTabSz="410604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8" y="6268649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DC1D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01" tIns="35701" rIns="35701" bIns="35701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>
              <a:solidFill>
                <a:srgbClr val="53C1D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24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51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975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302" algn="ctr" defTabSz="410583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96" indent="-240996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63" indent="160663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24" indent="321324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88" indent="481988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51" indent="642651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975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302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628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954" algn="l" defTabSz="410583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9" y="6268650"/>
            <a:ext cx="9161859" cy="609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>
            <a:off x="4799709" y="327050"/>
            <a:ext cx="3874369" cy="55777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1D3D3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699" tIns="35699" rIns="35699" bIns="35699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319166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308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618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925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237" algn="ctr" defTabSz="410562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84" indent="-240984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55" indent="16065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308" indent="321308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63" indent="481963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618" indent="642618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92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237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546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855" algn="l" defTabSz="410562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10" y="2571750"/>
            <a:ext cx="9161859" cy="428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14943F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697" tIns="35697" rIns="35697" bIns="35697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5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91" y="6215062"/>
            <a:ext cx="2893219" cy="501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321291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642585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963876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285171" algn="ctr" defTabSz="410541" rtl="0" eaLnBrk="1" fontAlgn="base" hangingPunct="1">
        <a:spcBef>
          <a:spcPct val="0"/>
        </a:spcBef>
        <a:spcAft>
          <a:spcPct val="0"/>
        </a:spcAft>
        <a:defRPr sz="4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240971" indent="-24097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160647" indent="160647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321291" indent="32129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481938" indent="481938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642585" indent="642585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963876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285171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1606464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1927756" algn="l" defTabSz="410541" rtl="0" eaLnBrk="1" fontAlgn="base" hangingPunct="1">
        <a:spcBef>
          <a:spcPts val="2953"/>
        </a:spcBef>
        <a:spcAft>
          <a:spcPct val="0"/>
        </a:spcAft>
        <a:defRPr sz="21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Elizabeth.garner@state.co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433" y="1327120"/>
            <a:ext cx="7772400" cy="1470025"/>
          </a:xfrm>
        </p:spPr>
        <p:txBody>
          <a:bodyPr/>
          <a:lstStyle/>
          <a:p>
            <a:r>
              <a:rPr lang="en-US" dirty="0" smtClean="0"/>
              <a:t>Stapleton, Denver Demographic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7097"/>
            <a:ext cx="6400800" cy="1752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May 2016</a:t>
            </a:r>
          </a:p>
          <a:p>
            <a:r>
              <a:rPr lang="en-US" sz="1800" dirty="0" smtClean="0"/>
              <a:t>Elizabeth Garner</a:t>
            </a:r>
          </a:p>
          <a:p>
            <a:r>
              <a:rPr lang="en-US" sz="1800" dirty="0" smtClean="0"/>
              <a:t>State Demography Office</a:t>
            </a:r>
          </a:p>
          <a:p>
            <a:r>
              <a:rPr lang="en-US" sz="1800" dirty="0" smtClean="0"/>
              <a:t>Colorado.gov/demography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022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7" y="19228"/>
            <a:ext cx="9118363" cy="683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2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44" y="376831"/>
            <a:ext cx="8777272" cy="535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5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33" y="245083"/>
            <a:ext cx="8668471" cy="587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15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6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026" y="5650151"/>
            <a:ext cx="18002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1925" y="6488668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ACS 2010-14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2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79" y="199625"/>
            <a:ext cx="8596917" cy="48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6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68" y="151187"/>
            <a:ext cx="860541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60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17" y="352024"/>
            <a:ext cx="8543885" cy="514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384" y="174811"/>
            <a:ext cx="8477150" cy="590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7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4" y="11430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2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65" y="230187"/>
            <a:ext cx="8544399" cy="54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8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12" y="33216"/>
            <a:ext cx="7715250" cy="878681"/>
          </a:xfrm>
        </p:spPr>
        <p:txBody>
          <a:bodyPr/>
          <a:lstStyle/>
          <a:p>
            <a:r>
              <a:rPr lang="en-US" dirty="0" smtClean="0"/>
              <a:t>Geography and Data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828943"/>
            <a:ext cx="8434699" cy="53667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Counties</a:t>
            </a:r>
          </a:p>
          <a:p>
            <a:pPr lvl="2"/>
            <a:r>
              <a:rPr lang="en-US" dirty="0" smtClean="0"/>
              <a:t>Cities and Places (Highlands Ranch, Evergreen)</a:t>
            </a:r>
          </a:p>
          <a:p>
            <a:pPr lvl="2"/>
            <a:r>
              <a:rPr lang="en-US" dirty="0" smtClean="0"/>
              <a:t>Census Tracts – Optimum population size 4,000</a:t>
            </a:r>
          </a:p>
          <a:p>
            <a:pPr lvl="3"/>
            <a:r>
              <a:rPr lang="en-US" dirty="0" smtClean="0"/>
              <a:t>Block Groups – Optimum population size 1,500</a:t>
            </a:r>
          </a:p>
          <a:p>
            <a:pPr lvl="4"/>
            <a:r>
              <a:rPr lang="en-US" dirty="0" smtClean="0"/>
              <a:t>Blocks – more related to physical features</a:t>
            </a:r>
          </a:p>
          <a:p>
            <a:pPr lvl="1"/>
            <a:r>
              <a:rPr lang="en-US" dirty="0" smtClean="0"/>
              <a:t>Over time cities work to create census geographies to match neighborhood boundaries working with Census Bureau</a:t>
            </a:r>
          </a:p>
          <a:p>
            <a:pPr lvl="1"/>
            <a:r>
              <a:rPr lang="en-US" dirty="0" smtClean="0"/>
              <a:t>American Community Survey 5 year data (rolling) available for Tracts and Block Groups. Current 2010-2014.</a:t>
            </a:r>
          </a:p>
          <a:p>
            <a:pPr lvl="1"/>
            <a:r>
              <a:rPr lang="en-US" dirty="0" smtClean="0"/>
              <a:t>Group Quarter Population – Prison, jail, schools, transitional facilities.</a:t>
            </a:r>
          </a:p>
          <a:p>
            <a:pPr lvl="1"/>
            <a:r>
              <a:rPr lang="en-US" dirty="0" smtClean="0"/>
              <a:t>Denver County Jail and Women’s Facility about 3,200 is in Stapleton Geography and in population and will impact most data unless pulled out using Household Population or Non Institutionalized Pop.</a:t>
            </a:r>
          </a:p>
        </p:txBody>
      </p:sp>
    </p:spTree>
    <p:extLst>
      <p:ext uri="{BB962C8B-B14F-4D97-AF65-F5344CB8AC3E}">
        <p14:creationId xmlns:p14="http://schemas.microsoft.com/office/powerpoint/2010/main" val="211646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390" y="171730"/>
            <a:ext cx="8152039" cy="59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05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76" y="80682"/>
            <a:ext cx="8725648" cy="654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92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36332" y="584200"/>
            <a:ext cx="4445001" cy="3793067"/>
            <a:chOff x="2836332" y="584200"/>
            <a:chExt cx="4445001" cy="379306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928" t="7425" r="19022" b="35629"/>
            <a:stretch/>
          </p:blipFill>
          <p:spPr bwMode="auto">
            <a:xfrm>
              <a:off x="2836332" y="584200"/>
              <a:ext cx="4445001" cy="379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1009837"/>
              <a:ext cx="920750" cy="76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161864" y="1183341"/>
              <a:ext cx="80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Tract 41.06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9993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09" y="374557"/>
            <a:ext cx="7800929" cy="37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Questions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</a:t>
            </a:r>
          </a:p>
          <a:p>
            <a:pPr marL="0" indent="0">
              <a:buNone/>
            </a:pPr>
            <a:r>
              <a:rPr lang="en-US" dirty="0" smtClean="0"/>
              <a:t>State Demography Office, </a:t>
            </a:r>
            <a:r>
              <a:rPr lang="en-US" dirty="0" err="1" smtClean="0"/>
              <a:t>Dept</a:t>
            </a:r>
            <a:r>
              <a:rPr lang="en-US" dirty="0" smtClean="0"/>
              <a:t> of Local Affairs</a:t>
            </a:r>
          </a:p>
          <a:p>
            <a:pPr marL="0" indent="0">
              <a:buNone/>
            </a:pPr>
            <a:r>
              <a:rPr lang="en-US" dirty="0" smtClean="0"/>
              <a:t>Elizabeth Garner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Elizabeth.garner@state.co.us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303-864-7750</a:t>
            </a:r>
          </a:p>
          <a:p>
            <a:pPr marL="0" indent="0">
              <a:buNone/>
            </a:pPr>
            <a:r>
              <a:rPr lang="en-US" dirty="0" smtClean="0"/>
              <a:t>Colorado.gov/demography</a:t>
            </a:r>
          </a:p>
        </p:txBody>
      </p:sp>
    </p:spTree>
    <p:extLst>
      <p:ext uri="{BB962C8B-B14F-4D97-AF65-F5344CB8AC3E}">
        <p14:creationId xmlns:p14="http://schemas.microsoft.com/office/powerpoint/2010/main" val="174362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7" y="89648"/>
            <a:ext cx="8881033" cy="666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75" y="1009837"/>
            <a:ext cx="9207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1864" y="1183341"/>
            <a:ext cx="80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Tract 41.06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675" y="5599766"/>
            <a:ext cx="1073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30310"/>
            <a:ext cx="2956845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Stapleton is made of two Census Tracts 41.06 and 41.07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Next geography re-draw will be for Census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Stapleton will have new data by new geographies in 2022 or 2023</a:t>
            </a:r>
          </a:p>
        </p:txBody>
      </p:sp>
    </p:spTree>
    <p:extLst>
      <p:ext uri="{BB962C8B-B14F-4D97-AF65-F5344CB8AC3E}">
        <p14:creationId xmlns:p14="http://schemas.microsoft.com/office/powerpoint/2010/main" val="391384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1" y="161403"/>
            <a:ext cx="7715250" cy="878681"/>
          </a:xfrm>
        </p:spPr>
        <p:txBody>
          <a:bodyPr/>
          <a:lstStyle/>
          <a:p>
            <a:r>
              <a:rPr lang="en-US" dirty="0" smtClean="0"/>
              <a:t>Total  Household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671" y="948584"/>
            <a:ext cx="8161233" cy="4998590"/>
          </a:xfrm>
        </p:spPr>
        <p:txBody>
          <a:bodyPr>
            <a:normAutofit/>
          </a:bodyPr>
          <a:lstStyle/>
          <a:p>
            <a:r>
              <a:rPr lang="en-US" dirty="0" smtClean="0"/>
              <a:t>2010 Census Stapleton – 10,755</a:t>
            </a:r>
          </a:p>
          <a:p>
            <a:pPr lvl="1"/>
            <a:r>
              <a:rPr lang="en-US" dirty="0" smtClean="0"/>
              <a:t>3,810  West of CPB</a:t>
            </a:r>
          </a:p>
          <a:p>
            <a:pPr lvl="1"/>
            <a:r>
              <a:rPr lang="en-US" dirty="0" smtClean="0"/>
              <a:t>6,945 – East of CPB</a:t>
            </a:r>
          </a:p>
          <a:p>
            <a:r>
              <a:rPr lang="en-US" dirty="0" smtClean="0"/>
              <a:t>2010-14 ACS – Stapleton – 13,439</a:t>
            </a:r>
          </a:p>
          <a:p>
            <a:pPr lvl="1"/>
            <a:r>
              <a:rPr lang="en-US" dirty="0" smtClean="0"/>
              <a:t>4,807 - WCPB</a:t>
            </a:r>
          </a:p>
          <a:p>
            <a:pPr lvl="1"/>
            <a:r>
              <a:rPr lang="en-US" dirty="0" smtClean="0"/>
              <a:t>8,648 – ECPB</a:t>
            </a:r>
          </a:p>
          <a:p>
            <a:r>
              <a:rPr lang="en-US" dirty="0" smtClean="0"/>
              <a:t>Lowry 2010 – 7,316</a:t>
            </a:r>
          </a:p>
          <a:p>
            <a:r>
              <a:rPr lang="en-US" dirty="0" smtClean="0"/>
              <a:t>Lowry 2010-14 – 8,184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3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3" y="184803"/>
            <a:ext cx="8864134" cy="58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59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80" y="192384"/>
            <a:ext cx="8863538" cy="590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4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1" y="0"/>
            <a:ext cx="9084179" cy="681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5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95" y="249474"/>
            <a:ext cx="8884070" cy="534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98250" y="6369025"/>
            <a:ext cx="253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ACS 2010-14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3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005868"/>
      </a:dk2>
      <a:lt2>
        <a:srgbClr val="EEECE1"/>
      </a:lt2>
      <a:accent1>
        <a:srgbClr val="E52D00"/>
      </a:accent1>
      <a:accent2>
        <a:srgbClr val="002426"/>
      </a:accent2>
      <a:accent3>
        <a:srgbClr val="665100"/>
      </a:accent3>
      <a:accent4>
        <a:srgbClr val="EFD5A8"/>
      </a:accent4>
      <a:accent5>
        <a:srgbClr val="4BACC6"/>
      </a:accent5>
      <a:accent6>
        <a:srgbClr val="F79646"/>
      </a:accent6>
      <a:hlink>
        <a:srgbClr val="0000FF"/>
      </a:hlink>
      <a:folHlink>
        <a:srgbClr val="801714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10_Office Theme">
  <a:themeElements>
    <a:clrScheme name="DPA_colors">
      <a:dk1>
        <a:srgbClr val="4A535D"/>
      </a:dk1>
      <a:lt1>
        <a:srgbClr val="FFFFFF"/>
      </a:lt1>
      <a:dk2>
        <a:srgbClr val="FFFFFF"/>
      </a:dk2>
      <a:lt2>
        <a:srgbClr val="4A535D"/>
      </a:lt2>
      <a:accent1>
        <a:srgbClr val="188530"/>
      </a:accent1>
      <a:accent2>
        <a:srgbClr val="46B4D5"/>
      </a:accent2>
      <a:accent3>
        <a:srgbClr val="C7C9C9"/>
      </a:accent3>
      <a:accent4>
        <a:srgbClr val="BA7F22"/>
      </a:accent4>
      <a:accent5>
        <a:srgbClr val="4A535D"/>
      </a:accent5>
      <a:accent6>
        <a:srgbClr val="188530"/>
      </a:accent6>
      <a:hlink>
        <a:srgbClr val="BA7F22"/>
      </a:hlink>
      <a:folHlink>
        <a:srgbClr val="BA7F22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DPA_colors">
      <a:dk1>
        <a:srgbClr val="4A535D"/>
      </a:dk1>
      <a:lt1>
        <a:srgbClr val="FFFFFF"/>
      </a:lt1>
      <a:dk2>
        <a:srgbClr val="FFFFFF"/>
      </a:dk2>
      <a:lt2>
        <a:srgbClr val="4A535D"/>
      </a:lt2>
      <a:accent1>
        <a:srgbClr val="188530"/>
      </a:accent1>
      <a:accent2>
        <a:srgbClr val="46B4D5"/>
      </a:accent2>
      <a:accent3>
        <a:srgbClr val="C7C9C9"/>
      </a:accent3>
      <a:accent4>
        <a:srgbClr val="BA7F22"/>
      </a:accent4>
      <a:accent5>
        <a:srgbClr val="4A535D"/>
      </a:accent5>
      <a:accent6>
        <a:srgbClr val="188530"/>
      </a:accent6>
      <a:hlink>
        <a:srgbClr val="BA7F22"/>
      </a:hlink>
      <a:folHlink>
        <a:srgbClr val="BA7F22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3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4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5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 Coop Ext Peak to Plains  16</Template>
  <TotalTime>1875</TotalTime>
  <Words>311</Words>
  <Application>Microsoft Macintosh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9_Office Theme</vt:lpstr>
      <vt:lpstr>2_Office Theme</vt:lpstr>
      <vt:lpstr>Office Theme</vt:lpstr>
      <vt:lpstr>8_Office Theme</vt:lpstr>
      <vt:lpstr>1_Office Theme</vt:lpstr>
      <vt:lpstr>7_Office Theme</vt:lpstr>
      <vt:lpstr>3_Office Theme</vt:lpstr>
      <vt:lpstr>4_Office Theme</vt:lpstr>
      <vt:lpstr>5_Office Theme</vt:lpstr>
      <vt:lpstr>6_Office Theme</vt:lpstr>
      <vt:lpstr>10_Office Theme</vt:lpstr>
      <vt:lpstr>Stapleton, Denver Demographic Profile</vt:lpstr>
      <vt:lpstr>Geography and Data 101</vt:lpstr>
      <vt:lpstr>PowerPoint Presentation</vt:lpstr>
      <vt:lpstr>Total  Household 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Garner</dc:creator>
  <cp:lastModifiedBy>FPiMac</cp:lastModifiedBy>
  <cp:revision>35</cp:revision>
  <dcterms:created xsi:type="dcterms:W3CDTF">2016-01-18T20:23:24Z</dcterms:created>
  <dcterms:modified xsi:type="dcterms:W3CDTF">2016-06-08T17:40:05Z</dcterms:modified>
</cp:coreProperties>
</file>